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458" r:id="rId3"/>
    <p:sldId id="459" r:id="rId4"/>
    <p:sldId id="460" r:id="rId5"/>
    <p:sldId id="461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70" r:id="rId15"/>
    <p:sldId id="471" r:id="rId16"/>
    <p:sldId id="474" r:id="rId17"/>
    <p:sldId id="473" r:id="rId18"/>
    <p:sldId id="475" r:id="rId19"/>
    <p:sldId id="476" r:id="rId20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CCCC"/>
    <a:srgbClr val="70AD47"/>
    <a:srgbClr val="BFBFDF"/>
    <a:srgbClr val="BFDFFF"/>
    <a:srgbClr val="DEFFDD"/>
    <a:srgbClr val="FFE4BF"/>
    <a:srgbClr val="DFBFBF"/>
    <a:srgbClr val="91D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5" autoAdjust="0"/>
    <p:restoredTop sz="94131" autoAdjust="0"/>
  </p:normalViewPr>
  <p:slideViewPr>
    <p:cSldViewPr snapToGrid="0">
      <p:cViewPr varScale="1">
        <p:scale>
          <a:sx n="106" d="100"/>
          <a:sy n="106" d="100"/>
        </p:scale>
        <p:origin x="10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04/04/2020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04/04/2020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Malgré la complexité de l’expérience, il est possible d’établir des modèles simples permettant de comprendre le fonctionnement de l’expérience.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En voici un exemple avec un modèle du micro-pilier abordable avec des étudiants de CPGE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8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7427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0796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603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8424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8117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Stages au LKB grâce à un enseignant dès la L3</a:t>
            </a:r>
          </a:p>
          <a:p>
            <a:r>
              <a:rPr lang="fr-FR" baseline="0" dirty="0" smtClean="0"/>
              <a:t>Thèse</a:t>
            </a:r>
          </a:p>
          <a:p>
            <a:r>
              <a:rPr lang="fr-FR" baseline="0" dirty="0" smtClean="0"/>
              <a:t>Préparation à l’</a:t>
            </a:r>
            <a:r>
              <a:rPr lang="fr-FR" baseline="0" dirty="0" err="1" smtClean="0"/>
              <a:t>agregation</a:t>
            </a:r>
            <a:endParaRPr lang="fr-FR" baseline="0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98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04/04/2020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90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81.jpg"/><Relationship Id="rId10" Type="http://schemas.openxmlformats.org/officeDocument/2006/relationships/image" Target="../media/image76.png"/><Relationship Id="rId4" Type="http://schemas.openxmlformats.org/officeDocument/2006/relationships/image" Target="../media/image761.png"/><Relationship Id="rId9" Type="http://schemas.openxmlformats.org/officeDocument/2006/relationships/image" Target="../media/image81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83.gif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gif"/><Relationship Id="rId11" Type="http://schemas.openxmlformats.org/officeDocument/2006/relationships/image" Target="../media/image17.png"/><Relationship Id="rId5" Type="http://schemas.openxmlformats.org/officeDocument/2006/relationships/image" Target="../media/image85.gif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84.gif"/><Relationship Id="rId9" Type="http://schemas.openxmlformats.org/officeDocument/2006/relationships/image" Target="../media/image87.gif"/><Relationship Id="rId1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88.png"/><Relationship Id="rId7" Type="http://schemas.openxmlformats.org/officeDocument/2006/relationships/image" Target="../media/image104.png"/><Relationship Id="rId12" Type="http://schemas.openxmlformats.org/officeDocument/2006/relationships/image" Target="../media/image7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103.png"/><Relationship Id="rId10" Type="http://schemas.openxmlformats.org/officeDocument/2006/relationships/image" Target="../media/image760.png"/><Relationship Id="rId4" Type="http://schemas.openxmlformats.org/officeDocument/2006/relationships/image" Target="../media/image89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5" Type="http://schemas.openxmlformats.org/officeDocument/2006/relationships/image" Target="../media/image96.jpg"/><Relationship Id="rId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8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4.png"/><Relationship Id="rId5" Type="http://schemas.openxmlformats.org/officeDocument/2006/relationships/hyperlink" Target="https://www.youtube.com/watch?v=7cgZcbHmxm4" TargetMode="External"/><Relationship Id="rId10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1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26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5.png"/><Relationship Id="rId5" Type="http://schemas.openxmlformats.org/officeDocument/2006/relationships/image" Target="../media/image350.png"/><Relationship Id="rId15" Type="http://schemas.openxmlformats.org/officeDocument/2006/relationships/image" Target="../media/image43.png"/><Relationship Id="rId10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439266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507" y="3064437"/>
            <a:ext cx="2315529" cy="1926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93" y="3064437"/>
            <a:ext cx="2566346" cy="1924759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de l’agrégation de physique-chimie, 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748949" y="4662535"/>
            <a:ext cx="1919336" cy="5878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" y="4486562"/>
            <a:ext cx="8245860" cy="216426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de d’appliquer une force de frottement visqueux qui diminue la température effective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4481465" y="1880357"/>
            <a:ext cx="3976736" cy="26334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2"/>
            <a:ext cx="7155194" cy="263347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1"/>
            <a:ext cx="7155194" cy="263347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micro-pilier est refroidi en augmentant le gain de la rétroaction et la température est déduite du spectre du mouvement 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11" y="2060994"/>
            <a:ext cx="912358" cy="805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𝑝h𝑜𝑛𝑜𝑛𝑠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2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8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9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8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7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0" y="2098116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1908" y="2956814"/>
            <a:ext cx="481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lumières dégradent la sensibilité de la mesure </a:t>
            </a:r>
            <a:r>
              <a:rPr lang="fr-FR" b="1" dirty="0" smtClean="0">
                <a:solidFill>
                  <a:schemeClr val="accent1"/>
                </a:solidFill>
              </a:rPr>
              <a:t>directement</a:t>
            </a:r>
            <a:r>
              <a:rPr lang="fr-FR" dirty="0" smtClean="0">
                <a:solidFill>
                  <a:schemeClr val="accent1"/>
                </a:solidFill>
              </a:rPr>
              <a:t> et via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850031" y="695014"/>
            <a:ext cx="532185" cy="827312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1029800" y="1045663"/>
            <a:ext cx="186294" cy="11282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7" y="416470"/>
            <a:ext cx="720000" cy="180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17" y="416470"/>
            <a:ext cx="720000" cy="1800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377" y="416139"/>
            <a:ext cx="72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07" y="417062"/>
            <a:ext cx="72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121960" y="1968300"/>
                <a:ext cx="8146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13 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960" y="1968300"/>
                <a:ext cx="814647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013869" y="1971783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6,4 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69" y="1971783"/>
                <a:ext cx="851515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97" y="416470"/>
            <a:ext cx="720000" cy="1800000"/>
          </a:xfrm>
          <a:prstGeom prst="rect">
            <a:avLst/>
          </a:prstGeom>
        </p:spPr>
      </p:pic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2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ème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Ondes acoustiques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28600" y="4501201"/>
                <a:ext cx="8686800" cy="2356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cherche les solutions sous formes d’ondes stationnaires avec des extrémités libres pour retrouver la fréquence des modes propres de compression du pilier et on trouve pour le fondamental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6,3×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2×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×3,2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Cette valeur peut être comparée aux données expérimentales et l’écart justifié par la simplicité du modèle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01201"/>
                <a:ext cx="8686800" cy="2356799"/>
              </a:xfrm>
              <a:prstGeom prst="rect">
                <a:avLst/>
              </a:prstGeom>
              <a:blipFill rotWithShape="0">
                <a:blip r:embed="rId10"/>
                <a:stretch>
                  <a:fillRect l="-632" t="-1292" r="-70" b="-1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1890"/>
            <a:ext cx="1754109" cy="1549161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451951" y="964426"/>
            <a:ext cx="1298448" cy="704088"/>
          </a:xfrm>
          <a:prstGeom prst="rightArrow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2181106"/>
                <a:ext cx="8686800" cy="233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le cadre des ondes mécaniques unidimensionnelles, on retrouve l’équation de d’Alembert à une dimension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b="0" dirty="0" smtClean="0">
                  <a:solidFill>
                    <a:schemeClr val="accent6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où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rad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2,6×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103×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≈6,3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km</m:t>
                      </m:r>
                      <m: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181106"/>
                <a:ext cx="8686800" cy="2334742"/>
              </a:xfrm>
              <a:prstGeom prst="rect">
                <a:avLst/>
              </a:prstGeom>
              <a:blipFill rotWithShape="0">
                <a:blip r:embed="rId12"/>
                <a:stretch>
                  <a:fillRect l="-632" t="-15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029307" y="416139"/>
            <a:ext cx="775962" cy="17999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18801" y="1969388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3,2 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01" y="1969388"/>
                <a:ext cx="851515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034501" y="1969388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9,6</m:t>
                      </m:r>
                      <m:r>
                        <a:rPr lang="fr-FR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501" y="1969388"/>
                <a:ext cx="851515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85430" y="1971241"/>
                <a:ext cx="8146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16 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30" y="1971241"/>
                <a:ext cx="814647" cy="30777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7149779" y="416139"/>
            <a:ext cx="706419" cy="18599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2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5" grpId="0"/>
      <p:bldP spid="19" grpId="0" animBg="1"/>
      <p:bldP spid="13" grpId="0"/>
      <p:bldP spid="22" grpId="0"/>
      <p:bldP spid="24" grpId="0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66170"/>
            <a:ext cx="7223774" cy="35661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17" y="390704"/>
            <a:ext cx="4509283" cy="2320784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28600" y="596972"/>
                <a:ext cx="6966500" cy="159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{masse + ressort} dans le référentiel du laboratoire considéré galiléen soumis à 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dirty="0" smtClean="0">
                    <a:solidFill>
                      <a:schemeClr val="accent1"/>
                    </a:solidFill>
                  </a:rPr>
                  <a:t>son poids : non pris en </a:t>
                </a:r>
                <a:r>
                  <a:rPr lang="fr-FR" dirty="0">
                    <a:solidFill>
                      <a:schemeClr val="accent1"/>
                    </a:solidFill>
                  </a:rPr>
                  <a:t>compte (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symétrie/orientation)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fr-FR" dirty="0">
                    <a:solidFill>
                      <a:schemeClr val="accent1"/>
                    </a:solidFill>
                  </a:rPr>
                  <a:t>force de rappel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élastique du </a:t>
                </a:r>
                <a:r>
                  <a:rPr lang="fr-FR" dirty="0">
                    <a:solidFill>
                      <a:schemeClr val="accent1"/>
                    </a:solidFill>
                  </a:rPr>
                  <a:t>ressort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: 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fr-FR" dirty="0">
                    <a:solidFill>
                      <a:schemeClr val="accent1"/>
                    </a:solidFill>
                  </a:rPr>
                  <a:t>f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orce de frottement : 		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̇"/>
                        <m:ctrlP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fr-FR" b="0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96972"/>
                <a:ext cx="6966500" cy="1597040"/>
              </a:xfrm>
              <a:prstGeom prst="rect">
                <a:avLst/>
              </a:prstGeom>
              <a:blipFill rotWithShape="0">
                <a:blip r:embed="rId5"/>
                <a:stretch>
                  <a:fillRect l="-788" t="-2290" b="-4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8210610" y="205551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610" y="2055512"/>
                <a:ext cx="18331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8048065" y="984797"/>
                <a:ext cx="32508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065" y="984797"/>
                <a:ext cx="325089" cy="310598"/>
              </a:xfrm>
              <a:prstGeom prst="rect">
                <a:avLst/>
              </a:prstGeom>
              <a:blipFill rotWithShape="0">
                <a:blip r:embed="rId7"/>
                <a:stretch>
                  <a:fillRect l="-14815" r="-7407" b="-1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7716571" y="205551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571" y="2055512"/>
                <a:ext cx="18331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28600" y="2268426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Le théorème du centre d’inertie donne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fr-FR" b="0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68426"/>
                <a:ext cx="8686800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632" t="-32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439162" y="3895091"/>
                <a:ext cx="1476238" cy="2308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2" y="3895091"/>
                <a:ext cx="1476238" cy="2308324"/>
              </a:xfrm>
              <a:prstGeom prst="rect">
                <a:avLst/>
              </a:prstGeom>
              <a:blipFill rotWithShape="0">
                <a:blip r:embed="rId10"/>
                <a:stretch>
                  <a:fillRect r="-20576" b="-27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304538" y="2678716"/>
                <a:ext cx="2595198" cy="700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38" y="2678716"/>
                <a:ext cx="2595198" cy="7003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304538" y="3570273"/>
                <a:ext cx="3271473" cy="501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38" y="3570273"/>
                <a:ext cx="3271473" cy="50122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0" y="4782564"/>
            <a:ext cx="3769567" cy="207543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769567" y="3224604"/>
            <a:ext cx="3769567" cy="36333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8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2871216" cy="287121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Caractérisation d’un diapason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4453119" y="3215615"/>
            <a:ext cx="4462281" cy="3566167"/>
            <a:chOff x="3904488" y="3458850"/>
            <a:chExt cx="4462281" cy="356616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0" name="Connecteur droit avec flèche 9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781434" y="4847855"/>
                <a:ext cx="1765548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diapason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34" y="4847855"/>
                <a:ext cx="1765548" cy="301686"/>
              </a:xfrm>
              <a:prstGeom prst="rect">
                <a:avLst/>
              </a:prstGeom>
              <a:blipFill rotWithShape="0">
                <a:blip r:embed="rId7"/>
                <a:stretch>
                  <a:fillRect l="-3793" r="-3103" b="-2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099816" y="1573906"/>
            <a:ext cx="5815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du son émis par un diapason donne accès à sa fréquence de résonance et son facteur de qualité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Susceptibilité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228600" y="558832"/>
                <a:ext cx="8686800" cy="240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souhaite décrire la réponse de l’oscillateur à une force extérieure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Si l’excitation est sinusoïdale on peut supposer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de la forme :</a:t>
                </a:r>
                <a:endParaRPr lang="fr-FR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O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n introduit la susceptibilité mécanique complexe telle que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8832"/>
                <a:ext cx="8686800" cy="2408288"/>
              </a:xfrm>
              <a:prstGeom prst="rect">
                <a:avLst/>
              </a:prstGeom>
              <a:blipFill rotWithShape="0">
                <a:blip r:embed="rId3"/>
                <a:stretch>
                  <a:fillRect l="-632" t="-15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" y="3220970"/>
            <a:ext cx="9020574" cy="352501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4" y="3956609"/>
            <a:ext cx="728510" cy="6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2871216" cy="287121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 année de CPGE – Caractérisation d’un diapason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99816" y="1573906"/>
                <a:ext cx="58155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soumet le diapason à une excitation forcée proche de sa fréquence propre pour déterminer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16" y="1573906"/>
                <a:ext cx="5815584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943" t="-2538" r="-210" b="-55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39462"/>
            <a:ext cx="2186940" cy="17145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40" y="4836868"/>
            <a:ext cx="758628" cy="1714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8600" y="3328416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Cette analyse fréquentielle peut être menée directement d’après l’étude du spectre du son émis par le diapason.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23944" y="5232453"/>
            <a:ext cx="434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oscillateur à quartz peut finalement être utilisé comme capteur de pression</a:t>
            </a:r>
          </a:p>
        </p:txBody>
      </p:sp>
    </p:spTree>
    <p:extLst>
      <p:ext uri="{BB962C8B-B14F-4D97-AF65-F5344CB8AC3E}">
        <p14:creationId xmlns:p14="http://schemas.microsoft.com/office/powerpoint/2010/main" val="22017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 année de CPGE – Des oscillateurs plus complexes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5349233" y="689481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28600" y="1539983"/>
            <a:ext cx="38816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structures réelles présentent de nombreuses fréquences de résonance associés à des modes propres variés.</a:t>
            </a:r>
          </a:p>
        </p:txBody>
      </p:sp>
      <p:sp>
        <p:nvSpPr>
          <p:cNvPr id="9" name="Rectangle 8"/>
          <p:cNvSpPr/>
          <p:nvPr/>
        </p:nvSpPr>
        <p:spPr>
          <a:xfrm>
            <a:off x="4110230" y="6488668"/>
            <a:ext cx="5033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i="1" dirty="0">
                <a:hlinkClick r:id="rId5"/>
              </a:rPr>
              <a:t>https://</a:t>
            </a:r>
            <a:r>
              <a:rPr lang="fr-FR" i="1" dirty="0" smtClean="0">
                <a:hlinkClick r:id="rId5"/>
              </a:rPr>
              <a:t>www.youtube.com/watch?v=7cgZcbHmxm4</a:t>
            </a:r>
            <a:endParaRPr lang="fr-FR" i="1" dirty="0" smtClean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4063590"/>
            <a:ext cx="1080000" cy="1440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4063590"/>
            <a:ext cx="1080000" cy="1440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4063590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4063590"/>
            <a:ext cx="1080000" cy="14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63590"/>
            <a:ext cx="3570739" cy="26517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063590"/>
            <a:ext cx="1080000" cy="1440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744000" y="5672963"/>
            <a:ext cx="517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à vin peut servir pour l’analyse spectrale des modes mécaniques d’un objet complexe</a:t>
            </a:r>
          </a:p>
        </p:txBody>
      </p:sp>
    </p:spTree>
    <p:extLst>
      <p:ext uri="{BB962C8B-B14F-4D97-AF65-F5344CB8AC3E}">
        <p14:creationId xmlns:p14="http://schemas.microsoft.com/office/powerpoint/2010/main" val="135387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Kastler-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>
                <a:solidFill>
                  <a:schemeClr val="accent1"/>
                </a:solidFill>
              </a:rPr>
              <a:t> 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à l’Ecole Normale Supérieure, Paris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70896" y="1154355"/>
            <a:ext cx="9318996" cy="4610381"/>
            <a:chOff x="170896" y="1474395"/>
            <a:chExt cx="9318996" cy="4610381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1474395"/>
              <a:ext cx="9318996" cy="4610381"/>
              <a:chOff x="170896" y="1474395"/>
              <a:chExt cx="9318996" cy="4610381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Electron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5743831" y="1474395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264409" y="3102823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228600" y="688815"/>
            <a:ext cx="373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bien le comportement, parfois surprenant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778345" y="4664067"/>
            <a:ext cx="413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 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 </a:t>
            </a:r>
            <a:r>
              <a:rPr lang="fr-FR" dirty="0" smtClean="0">
                <a:solidFill>
                  <a:schemeClr val="accent6"/>
                </a:solidFill>
              </a:rPr>
              <a:t>: on cherche a observer des comportements qui s’écartent des prévisions classiques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macroscopique dans son état quantique fondamental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2385" y="642849"/>
            <a:ext cx="4303015" cy="357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28600" y="4755070"/>
                <a:ext cx="5960350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Masse effective 	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=33,5 </m:t>
                    </m:r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Fréquence mécanique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3,6 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Facteur de qualité mécanique	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755070"/>
                <a:ext cx="5960350" cy="1477328"/>
              </a:xfrm>
              <a:prstGeom prst="rect">
                <a:avLst/>
              </a:prstGeom>
              <a:blipFill rotWithShape="0">
                <a:blip r:embed="rId7"/>
                <a:stretch>
                  <a:fillRect l="-921" t="-2066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700518" y="5298552"/>
                <a:ext cx="1550937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=200 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518" y="5298552"/>
                <a:ext cx="1550937" cy="390363"/>
              </a:xfrm>
              <a:prstGeom prst="rect">
                <a:avLst/>
              </a:prstGeom>
              <a:blipFill rotWithShape="0"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lipse 4"/>
          <p:cNvSpPr/>
          <p:nvPr/>
        </p:nvSpPr>
        <p:spPr>
          <a:xfrm>
            <a:off x="6700518" y="5036533"/>
            <a:ext cx="1550937" cy="914400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9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99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1669" y="2602946"/>
            <a:ext cx="2384778" cy="19836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" y="4044077"/>
            <a:ext cx="3552451" cy="26367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20" y="838200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20" y="838200"/>
            <a:ext cx="3499110" cy="2624333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5887608" y="3462532"/>
            <a:ext cx="2850946" cy="3246423"/>
            <a:chOff x="5745980" y="3462532"/>
            <a:chExt cx="2850946" cy="3246423"/>
          </a:xfrm>
        </p:grpSpPr>
        <p:grpSp>
          <p:nvGrpSpPr>
            <p:cNvPr id="11" name="Groupe 10"/>
            <p:cNvGrpSpPr/>
            <p:nvPr/>
          </p:nvGrpSpPr>
          <p:grpSpPr>
            <a:xfrm>
              <a:off x="5745980" y="3462532"/>
              <a:ext cx="950834" cy="3246423"/>
              <a:chOff x="6364267" y="3450864"/>
              <a:chExt cx="950834" cy="3246423"/>
            </a:xfrm>
          </p:grpSpPr>
          <p:cxnSp>
            <p:nvCxnSpPr>
              <p:cNvPr id="17" name="Connecteur droit avec flèche 16"/>
              <p:cNvCxnSpPr/>
              <p:nvPr/>
            </p:nvCxnSpPr>
            <p:spPr>
              <a:xfrm flipH="1" flipV="1">
                <a:off x="7315101" y="3487471"/>
                <a:ext cx="0" cy="3193334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100000">
                      <a:srgbClr val="FF0000"/>
                    </a:gs>
                    <a:gs pos="0">
                      <a:srgbClr val="00B0F0"/>
                    </a:gs>
                  </a:gsLst>
                  <a:lin ang="5400000" scaled="1"/>
                  <a:tileRect/>
                </a:gra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6562917" y="3450864"/>
                <a:ext cx="7048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FF0000"/>
                    </a:solidFill>
                    <a:latin typeface="Calibri"/>
                  </a:rPr>
                  <a:t>300 K</a:t>
                </a:r>
                <a:endParaRPr lang="fr-FR" i="1" dirty="0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485695" y="5177775"/>
                <a:ext cx="7783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B980AF"/>
                    </a:solidFill>
                    <a:latin typeface="Calibri"/>
                  </a:rPr>
                  <a:t>30 </a:t>
                </a:r>
                <a:r>
                  <a:rPr lang="fr-FR" dirty="0" err="1" smtClean="0">
                    <a:solidFill>
                      <a:srgbClr val="B980AF"/>
                    </a:solidFill>
                    <a:latin typeface="Calibri"/>
                  </a:rPr>
                  <a:t>mK</a:t>
                </a:r>
                <a:endParaRPr lang="fr-FR" i="1" dirty="0">
                  <a:solidFill>
                    <a:srgbClr val="B980AF"/>
                  </a:solidFill>
                  <a:latin typeface="Calibri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64267" y="6327955"/>
                <a:ext cx="8997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00B0F0"/>
                    </a:solidFill>
                    <a:latin typeface="Calibri"/>
                  </a:rPr>
                  <a:t>200 µK</a:t>
                </a:r>
                <a:endParaRPr lang="fr-FR" i="1" dirty="0">
                  <a:solidFill>
                    <a:srgbClr val="00B0F0"/>
                  </a:solidFill>
                  <a:latin typeface="Calibri"/>
                </a:endParaRPr>
              </a:p>
            </p:txBody>
          </p:sp>
        </p:grp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803" y="3726960"/>
              <a:ext cx="1355644" cy="15705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ZoneTexte 25"/>
            <p:cNvSpPr txBox="1"/>
            <p:nvPr/>
          </p:nvSpPr>
          <p:spPr>
            <a:xfrm>
              <a:off x="6874623" y="5693292"/>
              <a:ext cx="1722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Refroidissement optomécanique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Caractérisation mécanique de l’oscillateur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199"/>
            <a:ext cx="3566167" cy="2624333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17753" y="3789556"/>
            <a:ext cx="124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Ringdown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901447" y="3804714"/>
            <a:ext cx="124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Excitation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003822" y="573773"/>
            <a:ext cx="22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Fonction de transfert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67962" y="573773"/>
            <a:ext cx="22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Mouvement brownien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7369521" y="1053426"/>
            <a:ext cx="1253927" cy="1634533"/>
            <a:chOff x="7369521" y="1053426"/>
            <a:chExt cx="1253927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495127" y="1131535"/>
                  <a:ext cx="1128321" cy="6919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fr-FR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27" y="1131535"/>
                  <a:ext cx="1128321" cy="6919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1578647" y="954220"/>
            <a:ext cx="637992" cy="276999"/>
            <a:chOff x="1578647" y="954220"/>
            <a:chExt cx="637992" cy="276999"/>
          </a:xfrm>
        </p:grpSpPr>
        <p:cxnSp>
          <p:nvCxnSpPr>
            <p:cNvPr id="32" name="Connecteur droit avec flèche 31"/>
            <p:cNvCxnSpPr/>
            <p:nvPr/>
          </p:nvCxnSpPr>
          <p:spPr>
            <a:xfrm flipH="1">
              <a:off x="1578647" y="1059801"/>
              <a:ext cx="250130" cy="5447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ZoneTexte 32"/>
                <p:cNvSpPr txBox="1"/>
                <p:nvPr/>
              </p:nvSpPr>
              <p:spPr>
                <a:xfrm>
                  <a:off x="1828777" y="954220"/>
                  <a:ext cx="387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fr-FR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ZoneTexte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777" y="954220"/>
                  <a:ext cx="38786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063" r="-1563" b="-111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/>
          <p:cNvGrpSpPr/>
          <p:nvPr/>
        </p:nvGrpSpPr>
        <p:grpSpPr>
          <a:xfrm>
            <a:off x="2941500" y="4740433"/>
            <a:ext cx="572654" cy="276999"/>
            <a:chOff x="1578647" y="954220"/>
            <a:chExt cx="572654" cy="276999"/>
          </a:xfrm>
        </p:grpSpPr>
        <p:cxnSp>
          <p:nvCxnSpPr>
            <p:cNvPr id="37" name="Connecteur droit avec flèche 36"/>
            <p:cNvCxnSpPr/>
            <p:nvPr/>
          </p:nvCxnSpPr>
          <p:spPr>
            <a:xfrm flipH="1">
              <a:off x="1578647" y="1059801"/>
              <a:ext cx="250130" cy="5447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/>
                <p:cNvSpPr txBox="1"/>
                <p:nvPr/>
              </p:nvSpPr>
              <p:spPr>
                <a:xfrm>
                  <a:off x="1828777" y="954220"/>
                  <a:ext cx="322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fr-FR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ZoneTexte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777" y="954220"/>
                  <a:ext cx="322524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7308" r="-5769" b="-111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24" grpId="0"/>
      <p:bldP spid="25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1686"/>
            <a:ext cx="4501310" cy="23166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1686"/>
            <a:ext cx="4501310" cy="2316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28600" y="4432098"/>
            <a:ext cx="2633477" cy="2257887"/>
            <a:chOff x="228600" y="4432098"/>
            <a:chExt cx="2633477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4705733"/>
              <a:ext cx="2633477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234687" y="4458574"/>
            <a:ext cx="2674625" cy="2272559"/>
            <a:chOff x="3234687" y="4458574"/>
            <a:chExt cx="2674625" cy="227255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7" y="4705733"/>
              <a:ext cx="2674625" cy="2025400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938587" y="4458574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281923" y="4158367"/>
            <a:ext cx="2633477" cy="2552192"/>
            <a:chOff x="6281923" y="4158367"/>
            <a:chExt cx="2633477" cy="255219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3" y="4726307"/>
              <a:ext cx="2633477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948487" y="4158367"/>
              <a:ext cx="1685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</a:p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40031" y="1495544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78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803617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825618" y="5289209"/>
            <a:ext cx="540000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80" y="68007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45" y="852485"/>
            <a:ext cx="2281553" cy="171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CO2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blipFill rotWithShape="0">
                <a:blip r:embed="rId9"/>
                <a:stretch>
                  <a:fillRect l="-1867" r="-2400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Dans une cavité optique désaccordée, l’intensité </a:t>
            </a:r>
            <a:r>
              <a:rPr lang="fr-FR" dirty="0" err="1" smtClean="0">
                <a:solidFill>
                  <a:schemeClr val="accent1"/>
                </a:solidFill>
              </a:rPr>
              <a:t>intracavité</a:t>
            </a:r>
            <a:r>
              <a:rPr lang="fr-FR" dirty="0" smtClean="0">
                <a:solidFill>
                  <a:schemeClr val="accent1"/>
                </a:solidFill>
              </a:rPr>
              <a:t> dépend de distance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34888" y="4464405"/>
            <a:ext cx="3930501" cy="1856935"/>
            <a:chOff x="4445504" y="5028862"/>
            <a:chExt cx="3930501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6989" r="-9821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687674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couplage optomécanique </a:t>
            </a:r>
            <a:r>
              <a:rPr lang="fr-FR" dirty="0" smtClean="0">
                <a:solidFill>
                  <a:schemeClr val="accent1"/>
                </a:solidFill>
              </a:rPr>
              <a:t>lie les </a:t>
            </a:r>
            <a:r>
              <a:rPr lang="fr-FR" b="1" dirty="0" smtClean="0">
                <a:solidFill>
                  <a:schemeClr val="accent1"/>
                </a:solidFill>
              </a:rPr>
              <a:t>déplacements</a:t>
            </a:r>
            <a:r>
              <a:rPr lang="fr-FR" dirty="0" smtClean="0">
                <a:solidFill>
                  <a:schemeClr val="accent1"/>
                </a:solidFill>
              </a:rPr>
              <a:t> du miroir et 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50078</TotalTime>
  <Words>946</Words>
  <Application>Microsoft Office PowerPoint</Application>
  <PresentationFormat>Affichage à l'écran (4:3)</PresentationFormat>
  <Paragraphs>263</Paragraphs>
  <Slides>19</Slides>
  <Notes>19</Notes>
  <HiddenSlides>1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Caractérisation mécanique de l’oscillateur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Etude du micro-pilier en 2ème année de CPGE – Ondes acoustiques</vt:lpstr>
      <vt:lpstr>Etude du micro-pilier en 1ère année de CPGE – Oscillateur mécanique</vt:lpstr>
      <vt:lpstr>Etude du micro-pilier en 1ère année de CPGE – Caractérisation d’un diapason</vt:lpstr>
      <vt:lpstr>Etude du micro-pilier en 1ère année de CPGE – Susceptibilité mécanique</vt:lpstr>
      <vt:lpstr>Etude du micro-pilier en 1ère  année de CPGE – Caractérisation d’un diapason</vt:lpstr>
      <vt:lpstr>Etude du micro-pilier en 1ère  année de CPGE – Des oscillateurs plus complexes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913</cp:revision>
  <cp:lastPrinted>2019-07-12T11:29:22Z</cp:lastPrinted>
  <dcterms:created xsi:type="dcterms:W3CDTF">2016-01-19T10:18:58Z</dcterms:created>
  <dcterms:modified xsi:type="dcterms:W3CDTF">2020-04-04T13:56:43Z</dcterms:modified>
</cp:coreProperties>
</file>